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64" r:id="rId3"/>
    <p:sldId id="258" r:id="rId4"/>
    <p:sldId id="259" r:id="rId5"/>
    <p:sldId id="260" r:id="rId6"/>
    <p:sldId id="261" r:id="rId7"/>
    <p:sldId id="286" r:id="rId8"/>
    <p:sldId id="263" r:id="rId9"/>
    <p:sldId id="262" r:id="rId10"/>
    <p:sldId id="273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82" r:id="rId21"/>
    <p:sldId id="277" r:id="rId22"/>
    <p:sldId id="274" r:id="rId23"/>
    <p:sldId id="275" r:id="rId24"/>
    <p:sldId id="276" r:id="rId25"/>
    <p:sldId id="278" r:id="rId26"/>
    <p:sldId id="279" r:id="rId27"/>
    <p:sldId id="280" r:id="rId28"/>
    <p:sldId id="296" r:id="rId29"/>
    <p:sldId id="281" r:id="rId30"/>
    <p:sldId id="284" r:id="rId31"/>
    <p:sldId id="28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EC0C2-1727-4F36-A9C1-C418BA5C7C71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34B0-DB32-4F1B-AC00-3C21313019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9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fr-FR"/>
              <a:t>They can be used for other purposes, but in this presentation I will focus on optimization. Who here has used evolutionary algorithms, also known as “Genetic Algorithms”?</a:t>
            </a:r>
          </a:p>
          <a:p>
            <a:endParaRPr lang="en-US" altLang="fr-FR"/>
          </a:p>
          <a:p>
            <a:r>
              <a:rPr lang="en-US" altLang="fr-FR"/>
              <a:t>They are inspired by the neo-Darwinian understanding of natural selection. But keep in mind that this is just a metaphor, they are as close to natural selection as artificial neural networks are close to the brain, which means, very little.</a:t>
            </a:r>
          </a:p>
          <a:p>
            <a:endParaRPr lang="en-US" altLang="fr-FR"/>
          </a:p>
          <a:p>
            <a:r>
              <a:rPr lang="en-US" altLang="fr-FR"/>
              <a:t>There is some domain-specific terminology that I will try not to use too much. But basically, a candidate solution is sometimes called “individual”; the set of candidate solutions at the current iteration is called “population”; and the new solutions produced at each iteration are called “offspring”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9CD1C8C9-5951-4623-AFBA-23095277D125}" type="slidenum">
              <a:rPr lang="fr-FR" altLang="fr-FR"/>
              <a:pPr eaLnBrk="1" hangingPunct="1"/>
              <a:t>13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7128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  <a:p>
            <a:r>
              <a:rPr lang="it-IT" dirty="0"/>
              <a:t>alberto.tonda@grignon.inra.fr</a:t>
            </a:r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6B33B42-CE52-4C57-AB8D-EF440EBD6463}" type="slidenum">
              <a:rPr lang="it-IT" smtClean="0"/>
              <a:pPr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35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NEUROEVOLUTION AND HYPERPARAMETER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OPTIMIZATION FOR DEEP NEURAL NETWORKS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man-competitive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Neuroevolution and hyperparameter optimization for deep neural networks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Alberto TONDA, Team EKINOCS, UMR 518 MIA-PS</a:t>
            </a:r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4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</a:t>
              </a:r>
              <a:r>
                <a:rPr lang="en-US" sz="1400" b="1" dirty="0"/>
                <a:t>create offspring</a:t>
              </a:r>
            </a:p>
          </p:txBody>
        </p:sp>
        <p:sp>
          <p:nvSpPr>
            <p:cNvPr id="8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/>
            <p:cNvCxnSpPr>
              <a:stCxn id="4" idx="3"/>
              <a:endCxn id="6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/>
            <p:cNvCxnSpPr>
              <a:stCxn id="6" idx="3"/>
              <a:endCxn id="7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  <a:endCxn id="9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/>
            <p:cNvCxnSpPr>
              <a:stCxn id="7" idx="3"/>
              <a:endCxn id="5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/>
            <p:cNvCxnSpPr>
              <a:stCxn id="5" idx="3"/>
              <a:endCxn id="8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/>
            <p:cNvCxnSpPr>
              <a:stCxn id="8" idx="2"/>
              <a:endCxn id="6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002099" y="1316736"/>
            <a:ext cx="2700217" cy="1170432"/>
          </a:xfrm>
          <a:prstGeom prst="wedgeRectCallout">
            <a:avLst>
              <a:gd name="adj1" fmla="val -56344"/>
              <a:gd name="adj2" fmla="val 16223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Mutation</a:t>
            </a:r>
            <a:r>
              <a:rPr lang="en-US" dirty="0"/>
              <a:t>: randomly modify existing solution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2098" y="5335949"/>
            <a:ext cx="2700217" cy="1170432"/>
          </a:xfrm>
          <a:prstGeom prst="wedgeRectCallout">
            <a:avLst>
              <a:gd name="adj1" fmla="val -58375"/>
              <a:gd name="adj2" fmla="val -1486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Crossover</a:t>
            </a:r>
            <a:r>
              <a:rPr lang="en-US" dirty="0"/>
              <a:t>: swap pieces of two (or more) 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4218903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principle of locality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general, small modifications to </a:t>
            </a:r>
            <a:r>
              <a:rPr lang="en-US" b="1" dirty="0"/>
              <a:t>genotype</a:t>
            </a:r>
            <a:r>
              <a:rPr lang="en-US" dirty="0"/>
              <a:t> should correspond to small modifications to </a:t>
            </a:r>
            <a:r>
              <a:rPr lang="en-US" b="1" dirty="0"/>
              <a:t>phenotype</a:t>
            </a:r>
            <a:r>
              <a:rPr lang="en-US" dirty="0"/>
              <a:t> and </a:t>
            </a:r>
            <a:r>
              <a:rPr lang="en-US" b="1" dirty="0"/>
              <a:t>fitness</a:t>
            </a:r>
          </a:p>
          <a:p>
            <a:r>
              <a:rPr lang="en-US" dirty="0"/>
              <a:t>Quite important for good performance of EAs</a:t>
            </a:r>
          </a:p>
          <a:p>
            <a:endParaRPr lang="en-US" b="1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F. </a:t>
            </a:r>
            <a:r>
              <a:rPr lang="en-US" dirty="0" err="1"/>
              <a:t>Rothlauf</a:t>
            </a:r>
            <a:r>
              <a:rPr lang="en-US" dirty="0"/>
              <a:t>, </a:t>
            </a:r>
            <a:r>
              <a:rPr lang="en-US" i="1" dirty="0"/>
              <a:t>Representations for Genetic and Evolutionary Algorithms</a:t>
            </a:r>
            <a:r>
              <a:rPr lang="en-US" dirty="0"/>
              <a:t>, 2006</a:t>
            </a:r>
          </a:p>
          <a:p>
            <a:pPr lvl="1"/>
            <a:r>
              <a:rPr lang="en-US" dirty="0"/>
              <a:t>F. </a:t>
            </a:r>
            <a:r>
              <a:rPr lang="en-US" dirty="0" err="1"/>
              <a:t>Rothlauf</a:t>
            </a:r>
            <a:r>
              <a:rPr lang="en-US" dirty="0"/>
              <a:t> and M. </a:t>
            </a:r>
            <a:r>
              <a:rPr lang="en-US" dirty="0" err="1"/>
              <a:t>Oetzel</a:t>
            </a:r>
            <a:r>
              <a:rPr lang="en-US" dirty="0"/>
              <a:t>, </a:t>
            </a:r>
            <a:r>
              <a:rPr lang="en-US" i="1" dirty="0"/>
              <a:t>On the Locality of Grammatical Evolution</a:t>
            </a:r>
            <a:r>
              <a:rPr lang="en-US" dirty="0"/>
              <a:t>, 2006</a:t>
            </a:r>
            <a:endParaRPr lang="en-US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75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7" b="10800"/>
          <a:stretch/>
        </p:blipFill>
        <p:spPr>
          <a:xfrm>
            <a:off x="838200" y="1423358"/>
            <a:ext cx="5887096" cy="46939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7" b="9465"/>
          <a:stretch/>
        </p:blipFill>
        <p:spPr>
          <a:xfrm>
            <a:off x="5527334" y="1399159"/>
            <a:ext cx="5826466" cy="4700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40680" y="1233578"/>
                <a:ext cx="5381948" cy="98755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+16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∈[−5, 5]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80" y="1233578"/>
                <a:ext cx="5381948" cy="987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0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Introduction to Evolutionary Computation</a:t>
            </a:r>
            <a:endParaRPr lang="en-US" altLang="fr-FR" sz="3600" dirty="0"/>
          </a:p>
        </p:txBody>
      </p:sp>
      <p:sp>
        <p:nvSpPr>
          <p:cNvPr id="7171" name="Content Placeholder 3"/>
          <p:cNvSpPr txBox="1">
            <a:spLocks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0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3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51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77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3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want to add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NEAT (</a:t>
            </a:r>
            <a:r>
              <a:rPr lang="en-US" dirty="0" err="1"/>
              <a:t>Risto</a:t>
            </a:r>
            <a:r>
              <a:rPr lang="en-US" dirty="0"/>
              <a:t> </a:t>
            </a:r>
            <a:r>
              <a:rPr lang="en-US" dirty="0" err="1"/>
              <a:t>Mikkaaulinen</a:t>
            </a:r>
            <a:r>
              <a:rPr lang="en-US" dirty="0"/>
              <a:t>)</a:t>
            </a:r>
          </a:p>
          <a:p>
            <a:r>
              <a:rPr lang="en-US" dirty="0" err="1"/>
              <a:t>HyperNEAT</a:t>
            </a:r>
            <a:endParaRPr lang="en-US" dirty="0"/>
          </a:p>
          <a:p>
            <a:r>
              <a:rPr lang="en-US" dirty="0"/>
              <a:t>Latest developments by </a:t>
            </a:r>
            <a:r>
              <a:rPr lang="en-US" dirty="0" err="1"/>
              <a:t>Nuno</a:t>
            </a:r>
            <a:r>
              <a:rPr lang="en-US" dirty="0"/>
              <a:t> </a:t>
            </a:r>
            <a:r>
              <a:rPr lang="en-US" dirty="0" err="1"/>
              <a:t>Lourenço</a:t>
            </a:r>
            <a:r>
              <a:rPr lang="en-US" dirty="0"/>
              <a:t> et al.</a:t>
            </a:r>
          </a:p>
          <a:p>
            <a:r>
              <a:rPr lang="en-US" dirty="0"/>
              <a:t>Article on evolution of RNN for oil</a:t>
            </a:r>
          </a:p>
          <a:p>
            <a:r>
              <a:rPr lang="en-US" dirty="0"/>
              <a:t>HUMIES 2022</a:t>
            </a:r>
          </a:p>
        </p:txBody>
      </p:sp>
    </p:spTree>
    <p:extLst>
      <p:ext uri="{BB962C8B-B14F-4D97-AF65-F5344CB8AC3E}">
        <p14:creationId xmlns:p14="http://schemas.microsoft.com/office/powerpoint/2010/main" val="321809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principle of locality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Complex solutions, use </a:t>
            </a:r>
            <a:r>
              <a:rPr lang="en-US" i="1" dirty="0"/>
              <a:t>indirect representation</a:t>
            </a:r>
          </a:p>
          <a:p>
            <a:pPr lvl="1"/>
            <a:r>
              <a:rPr lang="en-US" dirty="0"/>
              <a:t>There is a mapping between internal representation (</a:t>
            </a:r>
            <a:r>
              <a:rPr lang="en-US" b="1" dirty="0"/>
              <a:t>genotype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 external representation (</a:t>
            </a:r>
            <a:r>
              <a:rPr lang="en-US" b="1" dirty="0"/>
              <a:t>phenotype</a:t>
            </a:r>
            <a:r>
              <a:rPr lang="en-US" dirty="0"/>
              <a:t>)</a:t>
            </a:r>
          </a:p>
          <a:p>
            <a:r>
              <a:rPr lang="en-US" dirty="0"/>
              <a:t>Example: equations (</a:t>
            </a:r>
            <a:r>
              <a:rPr lang="en-US" b="1" dirty="0"/>
              <a:t>phenotype</a:t>
            </a:r>
            <a:r>
              <a:rPr lang="en-US" dirty="0"/>
              <a:t>) as trees (</a:t>
            </a:r>
            <a:r>
              <a:rPr lang="en-US" b="1" dirty="0"/>
              <a:t>genotype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558" y="3591856"/>
            <a:ext cx="6254884" cy="26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27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mutation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2491903" y="2066118"/>
            <a:ext cx="2736304" cy="2520280"/>
            <a:chOff x="838200" y="3087523"/>
            <a:chExt cx="2736304" cy="2520280"/>
          </a:xfrm>
        </p:grpSpPr>
        <p:sp>
          <p:nvSpPr>
            <p:cNvPr id="4" name="Oval 3"/>
            <p:cNvSpPr/>
            <p:nvPr/>
          </p:nvSpPr>
          <p:spPr>
            <a:xfrm>
              <a:off x="1846312" y="308752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α</a:t>
              </a:r>
              <a:endParaRPr lang="en-US" sz="2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198240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β</a:t>
              </a:r>
              <a:endParaRPr lang="en-US" sz="20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38200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δ</a:t>
              </a:r>
              <a:endParaRPr lang="en-US" sz="2000" dirty="0"/>
            </a:p>
          </p:txBody>
        </p:sp>
        <p:sp>
          <p:nvSpPr>
            <p:cNvPr id="7" name="Oval 7"/>
            <p:cNvSpPr/>
            <p:nvPr/>
          </p:nvSpPr>
          <p:spPr>
            <a:xfrm>
              <a:off x="1558280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ε</a:t>
              </a:r>
              <a:endParaRPr lang="en-US" sz="2000" dirty="0"/>
            </a:p>
          </p:txBody>
        </p:sp>
        <p:sp>
          <p:nvSpPr>
            <p:cNvPr id="8" name="Oval 11"/>
            <p:cNvSpPr/>
            <p:nvPr/>
          </p:nvSpPr>
          <p:spPr>
            <a:xfrm>
              <a:off x="2422376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γ</a:t>
              </a:r>
              <a:endParaRPr lang="en-US" dirty="0"/>
            </a:p>
          </p:txBody>
        </p:sp>
        <p:sp>
          <p:nvSpPr>
            <p:cNvPr id="9" name="Oval 12"/>
            <p:cNvSpPr/>
            <p:nvPr/>
          </p:nvSpPr>
          <p:spPr>
            <a:xfrm>
              <a:off x="2782416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ζ</a:t>
              </a:r>
              <a:endParaRPr lang="en-US" sz="2000" dirty="0"/>
            </a:p>
          </p:txBody>
        </p:sp>
        <p:cxnSp>
          <p:nvCxnSpPr>
            <p:cNvPr id="10" name="Straight Arrow Connector 14"/>
            <p:cNvCxnSpPr>
              <a:stCxn id="4" idx="3"/>
              <a:endCxn id="5" idx="0"/>
            </p:cNvCxnSpPr>
            <p:nvPr/>
          </p:nvCxnSpPr>
          <p:spPr>
            <a:xfrm flipH="1">
              <a:off x="1450268" y="3517762"/>
              <a:ext cx="469861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6"/>
            <p:cNvCxnSpPr>
              <a:stCxn id="5" idx="3"/>
              <a:endCxn id="6" idx="0"/>
            </p:cNvCxnSpPr>
            <p:nvPr/>
          </p:nvCxnSpPr>
          <p:spPr>
            <a:xfrm flipH="1">
              <a:off x="1090228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8"/>
            <p:cNvCxnSpPr>
              <a:stCxn id="5" idx="5"/>
              <a:endCxn id="7" idx="0"/>
            </p:cNvCxnSpPr>
            <p:nvPr/>
          </p:nvCxnSpPr>
          <p:spPr>
            <a:xfrm>
              <a:off x="1628479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24"/>
            <p:cNvCxnSpPr>
              <a:stCxn id="4" idx="5"/>
              <a:endCxn id="8" idx="0"/>
            </p:cNvCxnSpPr>
            <p:nvPr/>
          </p:nvCxnSpPr>
          <p:spPr>
            <a:xfrm>
              <a:off x="2276551" y="3517762"/>
              <a:ext cx="397853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28"/>
            <p:cNvCxnSpPr>
              <a:stCxn id="8" idx="5"/>
              <a:endCxn id="9" idx="0"/>
            </p:cNvCxnSpPr>
            <p:nvPr/>
          </p:nvCxnSpPr>
          <p:spPr>
            <a:xfrm>
              <a:off x="2852615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84"/>
            <p:cNvSpPr/>
            <p:nvPr/>
          </p:nvSpPr>
          <p:spPr>
            <a:xfrm>
              <a:off x="2494384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η</a:t>
              </a:r>
              <a:endParaRPr lang="en-US" sz="1600" dirty="0"/>
            </a:p>
          </p:txBody>
        </p:sp>
        <p:sp>
          <p:nvSpPr>
            <p:cNvPr id="16" name="Oval 85"/>
            <p:cNvSpPr/>
            <p:nvPr/>
          </p:nvSpPr>
          <p:spPr>
            <a:xfrm>
              <a:off x="3070448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l-GR" sz="2000" dirty="0">
                  <a:solidFill>
                    <a:prstClr val="black"/>
                  </a:solidFill>
                </a:rPr>
                <a:t>θ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17" name="Straight Arrow Connector 87"/>
            <p:cNvCxnSpPr>
              <a:stCxn id="9" idx="3"/>
              <a:endCxn id="15" idx="0"/>
            </p:cNvCxnSpPr>
            <p:nvPr/>
          </p:nvCxnSpPr>
          <p:spPr>
            <a:xfrm flipH="1">
              <a:off x="2746412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89"/>
            <p:cNvCxnSpPr>
              <a:stCxn id="9" idx="5"/>
              <a:endCxn id="16" idx="0"/>
            </p:cNvCxnSpPr>
            <p:nvPr/>
          </p:nvCxnSpPr>
          <p:spPr>
            <a:xfrm>
              <a:off x="3212655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Flèche vers le bas 18"/>
          <p:cNvSpPr/>
          <p:nvPr/>
        </p:nvSpPr>
        <p:spPr>
          <a:xfrm rot="3550545">
            <a:off x="5186816" y="2592956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7" name="Groupe 36"/>
          <p:cNvGrpSpPr/>
          <p:nvPr/>
        </p:nvGrpSpPr>
        <p:grpSpPr>
          <a:xfrm>
            <a:off x="6415442" y="2066118"/>
            <a:ext cx="2736304" cy="2520280"/>
            <a:chOff x="4761739" y="3087523"/>
            <a:chExt cx="2736304" cy="2520280"/>
          </a:xfrm>
        </p:grpSpPr>
        <p:sp>
          <p:nvSpPr>
            <p:cNvPr id="21" name="Oval 3"/>
            <p:cNvSpPr/>
            <p:nvPr/>
          </p:nvSpPr>
          <p:spPr>
            <a:xfrm>
              <a:off x="5769851" y="308752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α</a:t>
              </a:r>
              <a:endParaRPr lang="en-US" sz="2000" dirty="0"/>
            </a:p>
          </p:txBody>
        </p:sp>
        <p:sp>
          <p:nvSpPr>
            <p:cNvPr id="22" name="Oval 4"/>
            <p:cNvSpPr/>
            <p:nvPr/>
          </p:nvSpPr>
          <p:spPr>
            <a:xfrm>
              <a:off x="5121779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β</a:t>
              </a:r>
              <a:endParaRPr lang="en-US" sz="2000" dirty="0"/>
            </a:p>
          </p:txBody>
        </p:sp>
        <p:sp>
          <p:nvSpPr>
            <p:cNvPr id="23" name="Oval 5"/>
            <p:cNvSpPr/>
            <p:nvPr/>
          </p:nvSpPr>
          <p:spPr>
            <a:xfrm>
              <a:off x="4761739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δ</a:t>
              </a:r>
              <a:endParaRPr lang="en-US" sz="2000" dirty="0"/>
            </a:p>
          </p:txBody>
        </p:sp>
        <p:sp>
          <p:nvSpPr>
            <p:cNvPr id="24" name="Oval 7"/>
            <p:cNvSpPr/>
            <p:nvPr/>
          </p:nvSpPr>
          <p:spPr>
            <a:xfrm>
              <a:off x="5481819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ε</a:t>
              </a:r>
              <a:endParaRPr lang="en-US" sz="2000" dirty="0"/>
            </a:p>
          </p:txBody>
        </p:sp>
        <p:sp>
          <p:nvSpPr>
            <p:cNvPr id="25" name="Oval 11"/>
            <p:cNvSpPr/>
            <p:nvPr/>
          </p:nvSpPr>
          <p:spPr>
            <a:xfrm>
              <a:off x="6345915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γ</a:t>
              </a:r>
              <a:endParaRPr lang="en-US" dirty="0"/>
            </a:p>
          </p:txBody>
        </p:sp>
        <p:sp>
          <p:nvSpPr>
            <p:cNvPr id="26" name="Oval 12"/>
            <p:cNvSpPr/>
            <p:nvPr/>
          </p:nvSpPr>
          <p:spPr>
            <a:xfrm>
              <a:off x="6705955" y="4455675"/>
              <a:ext cx="504056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b="1" dirty="0"/>
                <a:t>λ</a:t>
              </a:r>
              <a:endParaRPr lang="en-US" sz="3600" b="1" dirty="0"/>
            </a:p>
          </p:txBody>
        </p:sp>
        <p:cxnSp>
          <p:nvCxnSpPr>
            <p:cNvPr id="27" name="Straight Arrow Connector 14"/>
            <p:cNvCxnSpPr>
              <a:stCxn id="21" idx="3"/>
              <a:endCxn id="22" idx="0"/>
            </p:cNvCxnSpPr>
            <p:nvPr/>
          </p:nvCxnSpPr>
          <p:spPr>
            <a:xfrm flipH="1">
              <a:off x="5373807" y="3517762"/>
              <a:ext cx="469861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16"/>
            <p:cNvCxnSpPr>
              <a:stCxn id="22" idx="3"/>
              <a:endCxn id="23" idx="0"/>
            </p:cNvCxnSpPr>
            <p:nvPr/>
          </p:nvCxnSpPr>
          <p:spPr>
            <a:xfrm flipH="1">
              <a:off x="5013767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8"/>
            <p:cNvCxnSpPr>
              <a:stCxn id="22" idx="5"/>
              <a:endCxn id="24" idx="0"/>
            </p:cNvCxnSpPr>
            <p:nvPr/>
          </p:nvCxnSpPr>
          <p:spPr>
            <a:xfrm>
              <a:off x="5552018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4"/>
            <p:cNvCxnSpPr>
              <a:stCxn id="21" idx="5"/>
              <a:endCxn id="25" idx="0"/>
            </p:cNvCxnSpPr>
            <p:nvPr/>
          </p:nvCxnSpPr>
          <p:spPr>
            <a:xfrm>
              <a:off x="6200090" y="3517762"/>
              <a:ext cx="397853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28"/>
            <p:cNvCxnSpPr>
              <a:stCxn id="25" idx="5"/>
              <a:endCxn id="26" idx="0"/>
            </p:cNvCxnSpPr>
            <p:nvPr/>
          </p:nvCxnSpPr>
          <p:spPr>
            <a:xfrm>
              <a:off x="6776154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84"/>
            <p:cNvSpPr/>
            <p:nvPr/>
          </p:nvSpPr>
          <p:spPr>
            <a:xfrm>
              <a:off x="6417923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η</a:t>
              </a:r>
              <a:endParaRPr lang="en-US" sz="1600" dirty="0"/>
            </a:p>
          </p:txBody>
        </p:sp>
        <p:sp>
          <p:nvSpPr>
            <p:cNvPr id="33" name="Oval 85"/>
            <p:cNvSpPr/>
            <p:nvPr/>
          </p:nvSpPr>
          <p:spPr>
            <a:xfrm>
              <a:off x="6993987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l-GR" sz="2000" dirty="0">
                  <a:solidFill>
                    <a:prstClr val="black"/>
                  </a:solidFill>
                </a:rPr>
                <a:t>θ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34" name="Straight Arrow Connector 87"/>
            <p:cNvCxnSpPr>
              <a:stCxn id="26" idx="3"/>
              <a:endCxn id="32" idx="0"/>
            </p:cNvCxnSpPr>
            <p:nvPr/>
          </p:nvCxnSpPr>
          <p:spPr>
            <a:xfrm flipH="1">
              <a:off x="6669951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89"/>
            <p:cNvCxnSpPr>
              <a:stCxn id="26" idx="5"/>
              <a:endCxn id="33" idx="0"/>
            </p:cNvCxnSpPr>
            <p:nvPr/>
          </p:nvCxnSpPr>
          <p:spPr>
            <a:xfrm>
              <a:off x="7136194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Flèche vers le bas 35"/>
          <p:cNvSpPr/>
          <p:nvPr/>
        </p:nvSpPr>
        <p:spPr>
          <a:xfrm rot="3550545">
            <a:off x="9110355" y="2592956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963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2346632" y="1875845"/>
            <a:ext cx="7232896" cy="3893250"/>
            <a:chOff x="2346632" y="1875845"/>
            <a:chExt cx="7232896" cy="3893250"/>
          </a:xfrm>
        </p:grpSpPr>
        <p:sp>
          <p:nvSpPr>
            <p:cNvPr id="38" name="Oval 3"/>
            <p:cNvSpPr/>
            <p:nvPr/>
          </p:nvSpPr>
          <p:spPr>
            <a:xfrm>
              <a:off x="3354744" y="187584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4"/>
            <p:cNvSpPr/>
            <p:nvPr/>
          </p:nvSpPr>
          <p:spPr>
            <a:xfrm>
              <a:off x="2706672" y="25959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5"/>
            <p:cNvSpPr/>
            <p:nvPr/>
          </p:nvSpPr>
          <p:spPr>
            <a:xfrm>
              <a:off x="2346632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7"/>
            <p:cNvSpPr/>
            <p:nvPr/>
          </p:nvSpPr>
          <p:spPr>
            <a:xfrm>
              <a:off x="3066712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11"/>
            <p:cNvSpPr/>
            <p:nvPr/>
          </p:nvSpPr>
          <p:spPr>
            <a:xfrm>
              <a:off x="3930808" y="25959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12"/>
            <p:cNvSpPr/>
            <p:nvPr/>
          </p:nvSpPr>
          <p:spPr>
            <a:xfrm>
              <a:off x="4290848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" name="Straight Arrow Connector 14"/>
            <p:cNvCxnSpPr>
              <a:stCxn id="38" idx="3"/>
              <a:endCxn id="39" idx="0"/>
            </p:cNvCxnSpPr>
            <p:nvPr/>
          </p:nvCxnSpPr>
          <p:spPr>
            <a:xfrm flipH="1">
              <a:off x="2958700" y="2306084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5" name="Straight Arrow Connector 16"/>
            <p:cNvCxnSpPr>
              <a:stCxn id="39" idx="3"/>
              <a:endCxn id="40" idx="0"/>
            </p:cNvCxnSpPr>
            <p:nvPr/>
          </p:nvCxnSpPr>
          <p:spPr>
            <a:xfrm flipH="1">
              <a:off x="2598660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18"/>
            <p:cNvCxnSpPr>
              <a:stCxn id="39" idx="5"/>
              <a:endCxn id="41" idx="0"/>
            </p:cNvCxnSpPr>
            <p:nvPr/>
          </p:nvCxnSpPr>
          <p:spPr>
            <a:xfrm>
              <a:off x="3136911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24"/>
            <p:cNvCxnSpPr>
              <a:stCxn id="38" idx="5"/>
              <a:endCxn id="42" idx="0"/>
            </p:cNvCxnSpPr>
            <p:nvPr/>
          </p:nvCxnSpPr>
          <p:spPr>
            <a:xfrm>
              <a:off x="3784983" y="2306084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28"/>
            <p:cNvCxnSpPr>
              <a:stCxn id="42" idx="5"/>
              <a:endCxn id="43" idx="0"/>
            </p:cNvCxnSpPr>
            <p:nvPr/>
          </p:nvCxnSpPr>
          <p:spPr>
            <a:xfrm>
              <a:off x="4361047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49" name="Oval 84"/>
            <p:cNvSpPr/>
            <p:nvPr/>
          </p:nvSpPr>
          <p:spPr>
            <a:xfrm>
              <a:off x="4002816" y="389206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85"/>
            <p:cNvSpPr/>
            <p:nvPr/>
          </p:nvSpPr>
          <p:spPr>
            <a:xfrm>
              <a:off x="4578880" y="389206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1" name="Straight Arrow Connector 87"/>
            <p:cNvCxnSpPr>
              <a:stCxn id="43" idx="3"/>
              <a:endCxn id="49" idx="0"/>
            </p:cNvCxnSpPr>
            <p:nvPr/>
          </p:nvCxnSpPr>
          <p:spPr>
            <a:xfrm flipH="1">
              <a:off x="4254844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89"/>
            <p:cNvCxnSpPr>
              <a:stCxn id="43" idx="5"/>
              <a:endCxn id="50" idx="0"/>
            </p:cNvCxnSpPr>
            <p:nvPr/>
          </p:nvCxnSpPr>
          <p:spPr>
            <a:xfrm>
              <a:off x="4721087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53" name="Oval 3"/>
            <p:cNvSpPr/>
            <p:nvPr/>
          </p:nvSpPr>
          <p:spPr>
            <a:xfrm>
              <a:off x="7567872" y="187584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4"/>
            <p:cNvSpPr/>
            <p:nvPr/>
          </p:nvSpPr>
          <p:spPr>
            <a:xfrm>
              <a:off x="6919800" y="25959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11"/>
            <p:cNvSpPr/>
            <p:nvPr/>
          </p:nvSpPr>
          <p:spPr>
            <a:xfrm>
              <a:off x="8143936" y="25959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12"/>
            <p:cNvSpPr/>
            <p:nvPr/>
          </p:nvSpPr>
          <p:spPr>
            <a:xfrm>
              <a:off x="8787440" y="324399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7" name="Straight Arrow Connector 14"/>
            <p:cNvCxnSpPr>
              <a:stCxn id="53" idx="3"/>
              <a:endCxn id="54" idx="0"/>
            </p:cNvCxnSpPr>
            <p:nvPr/>
          </p:nvCxnSpPr>
          <p:spPr>
            <a:xfrm flipH="1">
              <a:off x="7171828" y="2306084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24"/>
            <p:cNvCxnSpPr>
              <a:stCxn id="53" idx="5"/>
              <a:endCxn id="55" idx="0"/>
            </p:cNvCxnSpPr>
            <p:nvPr/>
          </p:nvCxnSpPr>
          <p:spPr>
            <a:xfrm>
              <a:off x="7998111" y="2306084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9" name="Straight Arrow Connector 28"/>
            <p:cNvCxnSpPr>
              <a:stCxn id="55" idx="5"/>
              <a:endCxn id="56" idx="0"/>
            </p:cNvCxnSpPr>
            <p:nvPr/>
          </p:nvCxnSpPr>
          <p:spPr>
            <a:xfrm>
              <a:off x="8574175" y="3026164"/>
              <a:ext cx="465293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0" name="Oval 84"/>
            <p:cNvSpPr/>
            <p:nvPr/>
          </p:nvSpPr>
          <p:spPr>
            <a:xfrm>
              <a:off x="8499408" y="389206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85"/>
            <p:cNvSpPr/>
            <p:nvPr/>
          </p:nvSpPr>
          <p:spPr>
            <a:xfrm>
              <a:off x="9075472" y="389206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87"/>
            <p:cNvCxnSpPr>
              <a:stCxn id="56" idx="3"/>
              <a:endCxn id="60" idx="0"/>
            </p:cNvCxnSpPr>
            <p:nvPr/>
          </p:nvCxnSpPr>
          <p:spPr>
            <a:xfrm flipH="1">
              <a:off x="8751436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89"/>
            <p:cNvCxnSpPr>
              <a:stCxn id="56" idx="5"/>
              <a:endCxn id="61" idx="0"/>
            </p:cNvCxnSpPr>
            <p:nvPr/>
          </p:nvCxnSpPr>
          <p:spPr>
            <a:xfrm>
              <a:off x="9217679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4" name="Oval 12"/>
            <p:cNvSpPr/>
            <p:nvPr/>
          </p:nvSpPr>
          <p:spPr>
            <a:xfrm>
              <a:off x="7533571" y="325838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5" name="Straight Arrow Connector 28"/>
            <p:cNvCxnSpPr>
              <a:stCxn id="55" idx="3"/>
              <a:endCxn id="64" idx="0"/>
            </p:cNvCxnSpPr>
            <p:nvPr/>
          </p:nvCxnSpPr>
          <p:spPr>
            <a:xfrm flipH="1">
              <a:off x="7785599" y="3026164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6" name="Oval 85"/>
            <p:cNvSpPr/>
            <p:nvPr/>
          </p:nvSpPr>
          <p:spPr>
            <a:xfrm>
              <a:off x="7821603" y="390645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7" name="Straight Arrow Connector 89"/>
            <p:cNvCxnSpPr>
              <a:stCxn id="64" idx="5"/>
              <a:endCxn id="66" idx="0"/>
            </p:cNvCxnSpPr>
            <p:nvPr/>
          </p:nvCxnSpPr>
          <p:spPr>
            <a:xfrm>
              <a:off x="7963810" y="3688624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8" name="Oval 12"/>
            <p:cNvSpPr/>
            <p:nvPr/>
          </p:nvSpPr>
          <p:spPr>
            <a:xfrm>
              <a:off x="8604467" y="461696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85"/>
            <p:cNvSpPr/>
            <p:nvPr/>
          </p:nvSpPr>
          <p:spPr>
            <a:xfrm>
              <a:off x="8892499" y="526503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0" name="Straight Arrow Connector 89"/>
            <p:cNvCxnSpPr>
              <a:stCxn id="68" idx="5"/>
              <a:endCxn id="69" idx="0"/>
            </p:cNvCxnSpPr>
            <p:nvPr/>
          </p:nvCxnSpPr>
          <p:spPr>
            <a:xfrm>
              <a:off x="9034706" y="504720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1" name="Straight Arrow Connector 87"/>
            <p:cNvCxnSpPr>
              <a:stCxn id="60" idx="4"/>
              <a:endCxn id="68" idx="0"/>
            </p:cNvCxnSpPr>
            <p:nvPr/>
          </p:nvCxnSpPr>
          <p:spPr>
            <a:xfrm>
              <a:off x="8751436" y="4396125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44304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179" name="Groupe 178"/>
          <p:cNvGrpSpPr/>
          <p:nvPr/>
        </p:nvGrpSpPr>
        <p:grpSpPr>
          <a:xfrm>
            <a:off x="2346632" y="1875600"/>
            <a:ext cx="7614624" cy="3893250"/>
            <a:chOff x="755576" y="2552501"/>
            <a:chExt cx="7614624" cy="3893250"/>
          </a:xfrm>
        </p:grpSpPr>
        <p:sp>
          <p:nvSpPr>
            <p:cNvPr id="180" name="Oval 3"/>
            <p:cNvSpPr/>
            <p:nvPr/>
          </p:nvSpPr>
          <p:spPr>
            <a:xfrm>
              <a:off x="1763688" y="255250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val 4"/>
            <p:cNvSpPr/>
            <p:nvPr/>
          </p:nvSpPr>
          <p:spPr>
            <a:xfrm>
              <a:off x="1115616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Oval 5"/>
            <p:cNvSpPr/>
            <p:nvPr/>
          </p:nvSpPr>
          <p:spPr>
            <a:xfrm>
              <a:off x="75557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Oval 7"/>
            <p:cNvSpPr/>
            <p:nvPr/>
          </p:nvSpPr>
          <p:spPr>
            <a:xfrm>
              <a:off x="147565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Oval 11"/>
            <p:cNvSpPr/>
            <p:nvPr/>
          </p:nvSpPr>
          <p:spPr>
            <a:xfrm>
              <a:off x="2339752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Oval 12"/>
            <p:cNvSpPr/>
            <p:nvPr/>
          </p:nvSpPr>
          <p:spPr>
            <a:xfrm>
              <a:off x="2699792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6" name="Straight Arrow Connector 14"/>
            <p:cNvCxnSpPr>
              <a:stCxn id="180" idx="3"/>
              <a:endCxn id="181" idx="0"/>
            </p:cNvCxnSpPr>
            <p:nvPr/>
          </p:nvCxnSpPr>
          <p:spPr>
            <a:xfrm flipH="1">
              <a:off x="1367644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7" name="Straight Arrow Connector 16"/>
            <p:cNvCxnSpPr>
              <a:stCxn id="181" idx="3"/>
              <a:endCxn id="182" idx="0"/>
            </p:cNvCxnSpPr>
            <p:nvPr/>
          </p:nvCxnSpPr>
          <p:spPr>
            <a:xfrm flipH="1">
              <a:off x="1007604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8" name="Straight Arrow Connector 18"/>
            <p:cNvCxnSpPr>
              <a:stCxn id="181" idx="5"/>
              <a:endCxn id="183" idx="0"/>
            </p:cNvCxnSpPr>
            <p:nvPr/>
          </p:nvCxnSpPr>
          <p:spPr>
            <a:xfrm>
              <a:off x="1545855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9" name="Straight Arrow Connector 24"/>
            <p:cNvCxnSpPr>
              <a:stCxn id="180" idx="5"/>
              <a:endCxn id="184" idx="0"/>
            </p:cNvCxnSpPr>
            <p:nvPr/>
          </p:nvCxnSpPr>
          <p:spPr>
            <a:xfrm>
              <a:off x="2193927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90" name="Straight Arrow Connector 28"/>
            <p:cNvCxnSpPr>
              <a:stCxn id="184" idx="5"/>
              <a:endCxn id="185" idx="0"/>
            </p:cNvCxnSpPr>
            <p:nvPr/>
          </p:nvCxnSpPr>
          <p:spPr>
            <a:xfrm>
              <a:off x="2769991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91" name="Oval 84"/>
            <p:cNvSpPr/>
            <p:nvPr/>
          </p:nvSpPr>
          <p:spPr>
            <a:xfrm>
              <a:off x="2411760" y="45687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Oval 85"/>
            <p:cNvSpPr/>
            <p:nvPr/>
          </p:nvSpPr>
          <p:spPr>
            <a:xfrm>
              <a:off x="2987824" y="45687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3" name="Straight Arrow Connector 87"/>
            <p:cNvCxnSpPr>
              <a:stCxn id="185" idx="3"/>
              <a:endCxn id="191" idx="0"/>
            </p:cNvCxnSpPr>
            <p:nvPr/>
          </p:nvCxnSpPr>
          <p:spPr>
            <a:xfrm flipH="1">
              <a:off x="2663788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94" name="Straight Arrow Connector 89"/>
            <p:cNvCxnSpPr>
              <a:stCxn id="185" idx="5"/>
              <a:endCxn id="192" idx="0"/>
            </p:cNvCxnSpPr>
            <p:nvPr/>
          </p:nvCxnSpPr>
          <p:spPr>
            <a:xfrm>
              <a:off x="3130031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95" name="Oval 3"/>
            <p:cNvSpPr/>
            <p:nvPr/>
          </p:nvSpPr>
          <p:spPr>
            <a:xfrm>
              <a:off x="5976816" y="255250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Oval 4"/>
            <p:cNvSpPr/>
            <p:nvPr/>
          </p:nvSpPr>
          <p:spPr>
            <a:xfrm>
              <a:off x="5328744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11"/>
            <p:cNvSpPr/>
            <p:nvPr/>
          </p:nvSpPr>
          <p:spPr>
            <a:xfrm>
              <a:off x="6552880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Oval 12"/>
            <p:cNvSpPr/>
            <p:nvPr/>
          </p:nvSpPr>
          <p:spPr>
            <a:xfrm>
              <a:off x="7196384" y="3920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9" name="Straight Arrow Connector 14"/>
            <p:cNvCxnSpPr>
              <a:stCxn id="195" idx="3"/>
              <a:endCxn id="196" idx="0"/>
            </p:cNvCxnSpPr>
            <p:nvPr/>
          </p:nvCxnSpPr>
          <p:spPr>
            <a:xfrm flipH="1">
              <a:off x="5580772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0" name="Straight Arrow Connector 24"/>
            <p:cNvCxnSpPr>
              <a:stCxn id="195" idx="5"/>
              <a:endCxn id="197" idx="0"/>
            </p:cNvCxnSpPr>
            <p:nvPr/>
          </p:nvCxnSpPr>
          <p:spPr>
            <a:xfrm>
              <a:off x="6407055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1" name="Straight Arrow Connector 28"/>
            <p:cNvCxnSpPr>
              <a:stCxn id="197" idx="5"/>
              <a:endCxn id="198" idx="0"/>
            </p:cNvCxnSpPr>
            <p:nvPr/>
          </p:nvCxnSpPr>
          <p:spPr>
            <a:xfrm>
              <a:off x="6983119" y="3702820"/>
              <a:ext cx="465293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2" name="Oval 84"/>
            <p:cNvSpPr/>
            <p:nvPr/>
          </p:nvSpPr>
          <p:spPr>
            <a:xfrm>
              <a:off x="6908352" y="45687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Oval 85"/>
            <p:cNvSpPr/>
            <p:nvPr/>
          </p:nvSpPr>
          <p:spPr>
            <a:xfrm>
              <a:off x="7484416" y="45687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4" name="Straight Arrow Connector 87"/>
            <p:cNvCxnSpPr>
              <a:stCxn id="198" idx="3"/>
              <a:endCxn id="202" idx="0"/>
            </p:cNvCxnSpPr>
            <p:nvPr/>
          </p:nvCxnSpPr>
          <p:spPr>
            <a:xfrm flipH="1">
              <a:off x="7160380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5" name="Straight Arrow Connector 89"/>
            <p:cNvCxnSpPr>
              <a:stCxn id="198" idx="5"/>
              <a:endCxn id="203" idx="0"/>
            </p:cNvCxnSpPr>
            <p:nvPr/>
          </p:nvCxnSpPr>
          <p:spPr>
            <a:xfrm>
              <a:off x="7626623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6" name="Oval 12"/>
            <p:cNvSpPr/>
            <p:nvPr/>
          </p:nvSpPr>
          <p:spPr>
            <a:xfrm>
              <a:off x="5942515" y="393504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7" name="Straight Arrow Connector 28"/>
            <p:cNvCxnSpPr>
              <a:stCxn id="197" idx="3"/>
              <a:endCxn id="206" idx="0"/>
            </p:cNvCxnSpPr>
            <p:nvPr/>
          </p:nvCxnSpPr>
          <p:spPr>
            <a:xfrm flipH="1">
              <a:off x="6194543" y="3702820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8" name="Oval 85"/>
            <p:cNvSpPr/>
            <p:nvPr/>
          </p:nvSpPr>
          <p:spPr>
            <a:xfrm>
              <a:off x="6230547" y="458311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9" name="Straight Arrow Connector 89"/>
            <p:cNvCxnSpPr>
              <a:stCxn id="206" idx="5"/>
              <a:endCxn id="208" idx="0"/>
            </p:cNvCxnSpPr>
            <p:nvPr/>
          </p:nvCxnSpPr>
          <p:spPr>
            <a:xfrm>
              <a:off x="6372754" y="436528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10" name="Oval 12"/>
            <p:cNvSpPr/>
            <p:nvPr/>
          </p:nvSpPr>
          <p:spPr>
            <a:xfrm>
              <a:off x="7013411" y="529362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Oval 85"/>
            <p:cNvSpPr/>
            <p:nvPr/>
          </p:nvSpPr>
          <p:spPr>
            <a:xfrm>
              <a:off x="7301443" y="594169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2" name="Straight Arrow Connector 89"/>
            <p:cNvCxnSpPr>
              <a:stCxn id="210" idx="5"/>
              <a:endCxn id="211" idx="0"/>
            </p:cNvCxnSpPr>
            <p:nvPr/>
          </p:nvCxnSpPr>
          <p:spPr>
            <a:xfrm>
              <a:off x="7443650" y="572386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13" name="Straight Arrow Connector 87"/>
            <p:cNvCxnSpPr>
              <a:stCxn id="202" idx="4"/>
              <a:endCxn id="210" idx="0"/>
            </p:cNvCxnSpPr>
            <p:nvPr/>
          </p:nvCxnSpPr>
          <p:spPr>
            <a:xfrm>
              <a:off x="7160380" y="5072781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14" name="Connecteur droit 213"/>
            <p:cNvCxnSpPr/>
            <p:nvPr/>
          </p:nvCxnSpPr>
          <p:spPr>
            <a:xfrm>
              <a:off x="2205178" y="3120065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215" name="Connecteur droit 214"/>
            <p:cNvCxnSpPr/>
            <p:nvPr/>
          </p:nvCxnSpPr>
          <p:spPr>
            <a:xfrm>
              <a:off x="6804908" y="3828126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3642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2347200" y="1875600"/>
            <a:ext cx="7614624" cy="3237178"/>
            <a:chOff x="755576" y="2552501"/>
            <a:chExt cx="7614624" cy="3237178"/>
          </a:xfrm>
        </p:grpSpPr>
        <p:sp>
          <p:nvSpPr>
            <p:cNvPr id="113" name="Oval 3"/>
            <p:cNvSpPr/>
            <p:nvPr/>
          </p:nvSpPr>
          <p:spPr>
            <a:xfrm>
              <a:off x="1763688" y="255250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Oval 4"/>
            <p:cNvSpPr/>
            <p:nvPr/>
          </p:nvSpPr>
          <p:spPr>
            <a:xfrm>
              <a:off x="1115616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val 5"/>
            <p:cNvSpPr/>
            <p:nvPr/>
          </p:nvSpPr>
          <p:spPr>
            <a:xfrm>
              <a:off x="75557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val 7"/>
            <p:cNvSpPr/>
            <p:nvPr/>
          </p:nvSpPr>
          <p:spPr>
            <a:xfrm>
              <a:off x="147565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val 11"/>
            <p:cNvSpPr/>
            <p:nvPr/>
          </p:nvSpPr>
          <p:spPr>
            <a:xfrm>
              <a:off x="7163245" y="395919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Oval 12"/>
            <p:cNvSpPr/>
            <p:nvPr/>
          </p:nvSpPr>
          <p:spPr>
            <a:xfrm>
              <a:off x="7523285" y="460727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Arrow Connector 14"/>
            <p:cNvCxnSpPr>
              <a:stCxn id="113" idx="3"/>
              <a:endCxn id="114" idx="0"/>
            </p:cNvCxnSpPr>
            <p:nvPr/>
          </p:nvCxnSpPr>
          <p:spPr>
            <a:xfrm flipH="1">
              <a:off x="1367644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0" name="Straight Arrow Connector 16"/>
            <p:cNvCxnSpPr>
              <a:stCxn id="114" idx="3"/>
              <a:endCxn id="115" idx="0"/>
            </p:cNvCxnSpPr>
            <p:nvPr/>
          </p:nvCxnSpPr>
          <p:spPr>
            <a:xfrm flipH="1">
              <a:off x="1007604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1" name="Straight Arrow Connector 18"/>
            <p:cNvCxnSpPr>
              <a:stCxn id="114" idx="5"/>
              <a:endCxn id="116" idx="0"/>
            </p:cNvCxnSpPr>
            <p:nvPr/>
          </p:nvCxnSpPr>
          <p:spPr>
            <a:xfrm>
              <a:off x="1545855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2" name="Straight Arrow Connector 24"/>
            <p:cNvCxnSpPr>
              <a:endCxn id="117" idx="0"/>
            </p:cNvCxnSpPr>
            <p:nvPr/>
          </p:nvCxnSpPr>
          <p:spPr>
            <a:xfrm>
              <a:off x="7017420" y="3669358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3" name="Straight Arrow Connector 28"/>
            <p:cNvCxnSpPr>
              <a:stCxn id="117" idx="5"/>
              <a:endCxn id="118" idx="0"/>
            </p:cNvCxnSpPr>
            <p:nvPr/>
          </p:nvCxnSpPr>
          <p:spPr>
            <a:xfrm>
              <a:off x="7593484" y="4389438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24" name="Oval 84"/>
            <p:cNvSpPr/>
            <p:nvPr/>
          </p:nvSpPr>
          <p:spPr>
            <a:xfrm>
              <a:off x="7235253" y="525534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85"/>
            <p:cNvSpPr/>
            <p:nvPr/>
          </p:nvSpPr>
          <p:spPr>
            <a:xfrm>
              <a:off x="7811317" y="525534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6" name="Straight Arrow Connector 87"/>
            <p:cNvCxnSpPr>
              <a:stCxn id="118" idx="3"/>
              <a:endCxn id="124" idx="0"/>
            </p:cNvCxnSpPr>
            <p:nvPr/>
          </p:nvCxnSpPr>
          <p:spPr>
            <a:xfrm flipH="1">
              <a:off x="7487281" y="503751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7" name="Straight Arrow Connector 89"/>
            <p:cNvCxnSpPr>
              <a:stCxn id="118" idx="5"/>
              <a:endCxn id="125" idx="0"/>
            </p:cNvCxnSpPr>
            <p:nvPr/>
          </p:nvCxnSpPr>
          <p:spPr>
            <a:xfrm>
              <a:off x="7953524" y="503751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28" name="Oval 3"/>
            <p:cNvSpPr/>
            <p:nvPr/>
          </p:nvSpPr>
          <p:spPr>
            <a:xfrm>
              <a:off x="5976816" y="255250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4"/>
            <p:cNvSpPr/>
            <p:nvPr/>
          </p:nvSpPr>
          <p:spPr>
            <a:xfrm>
              <a:off x="5328744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Oval 11"/>
            <p:cNvSpPr/>
            <p:nvPr/>
          </p:nvSpPr>
          <p:spPr>
            <a:xfrm>
              <a:off x="6552880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2"/>
            <p:cNvSpPr/>
            <p:nvPr/>
          </p:nvSpPr>
          <p:spPr>
            <a:xfrm>
              <a:off x="2434175" y="3264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2" name="Straight Arrow Connector 14"/>
            <p:cNvCxnSpPr>
              <a:stCxn id="128" idx="3"/>
              <a:endCxn id="129" idx="0"/>
            </p:cNvCxnSpPr>
            <p:nvPr/>
          </p:nvCxnSpPr>
          <p:spPr>
            <a:xfrm flipH="1">
              <a:off x="5580772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3" name="Straight Arrow Connector 24"/>
            <p:cNvCxnSpPr>
              <a:stCxn id="128" idx="5"/>
              <a:endCxn id="130" idx="0"/>
            </p:cNvCxnSpPr>
            <p:nvPr/>
          </p:nvCxnSpPr>
          <p:spPr>
            <a:xfrm>
              <a:off x="6407055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4" name="Straight Arrow Connector 28"/>
            <p:cNvCxnSpPr>
              <a:stCxn id="113" idx="5"/>
              <a:endCxn id="131" idx="0"/>
            </p:cNvCxnSpPr>
            <p:nvPr/>
          </p:nvCxnSpPr>
          <p:spPr>
            <a:xfrm>
              <a:off x="2193927" y="2982740"/>
              <a:ext cx="492276" cy="281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35" name="Oval 84"/>
            <p:cNvSpPr/>
            <p:nvPr/>
          </p:nvSpPr>
          <p:spPr>
            <a:xfrm>
              <a:off x="2146143" y="3912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Oval 85"/>
            <p:cNvSpPr/>
            <p:nvPr/>
          </p:nvSpPr>
          <p:spPr>
            <a:xfrm>
              <a:off x="2722207" y="3912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7" name="Straight Arrow Connector 87"/>
            <p:cNvCxnSpPr>
              <a:stCxn id="131" idx="3"/>
              <a:endCxn id="135" idx="0"/>
            </p:cNvCxnSpPr>
            <p:nvPr/>
          </p:nvCxnSpPr>
          <p:spPr>
            <a:xfrm flipH="1">
              <a:off x="2398171" y="369482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8" name="Straight Arrow Connector 89"/>
            <p:cNvCxnSpPr>
              <a:stCxn id="131" idx="5"/>
              <a:endCxn id="136" idx="0"/>
            </p:cNvCxnSpPr>
            <p:nvPr/>
          </p:nvCxnSpPr>
          <p:spPr>
            <a:xfrm>
              <a:off x="2864414" y="369482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39" name="Oval 12"/>
            <p:cNvSpPr/>
            <p:nvPr/>
          </p:nvSpPr>
          <p:spPr>
            <a:xfrm>
              <a:off x="5942515" y="393504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0" name="Straight Arrow Connector 28"/>
            <p:cNvCxnSpPr>
              <a:stCxn id="130" idx="3"/>
              <a:endCxn id="139" idx="0"/>
            </p:cNvCxnSpPr>
            <p:nvPr/>
          </p:nvCxnSpPr>
          <p:spPr>
            <a:xfrm flipH="1">
              <a:off x="6194543" y="3702820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41" name="Oval 85"/>
            <p:cNvSpPr/>
            <p:nvPr/>
          </p:nvSpPr>
          <p:spPr>
            <a:xfrm>
              <a:off x="6230547" y="458311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2" name="Straight Arrow Connector 89"/>
            <p:cNvCxnSpPr>
              <a:stCxn id="139" idx="5"/>
              <a:endCxn id="141" idx="0"/>
            </p:cNvCxnSpPr>
            <p:nvPr/>
          </p:nvCxnSpPr>
          <p:spPr>
            <a:xfrm>
              <a:off x="6372754" y="436528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43" name="Oval 12"/>
            <p:cNvSpPr/>
            <p:nvPr/>
          </p:nvSpPr>
          <p:spPr>
            <a:xfrm>
              <a:off x="2251202" y="463755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85"/>
            <p:cNvSpPr/>
            <p:nvPr/>
          </p:nvSpPr>
          <p:spPr>
            <a:xfrm>
              <a:off x="2539234" y="528562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5" name="Straight Arrow Connector 89"/>
            <p:cNvCxnSpPr>
              <a:stCxn id="143" idx="5"/>
              <a:endCxn id="144" idx="0"/>
            </p:cNvCxnSpPr>
            <p:nvPr/>
          </p:nvCxnSpPr>
          <p:spPr>
            <a:xfrm>
              <a:off x="2681441" y="506779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87"/>
            <p:cNvCxnSpPr>
              <a:stCxn id="135" idx="4"/>
              <a:endCxn id="143" idx="0"/>
            </p:cNvCxnSpPr>
            <p:nvPr/>
          </p:nvCxnSpPr>
          <p:spPr>
            <a:xfrm>
              <a:off x="2398171" y="4416709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47" name="Connecteur droit 146"/>
            <p:cNvCxnSpPr/>
            <p:nvPr/>
          </p:nvCxnSpPr>
          <p:spPr>
            <a:xfrm>
              <a:off x="2205178" y="3101777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148" name="Connecteur droit 147"/>
            <p:cNvCxnSpPr/>
            <p:nvPr/>
          </p:nvCxnSpPr>
          <p:spPr>
            <a:xfrm>
              <a:off x="6804908" y="3828126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1939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idea: optimize network topology (and possibly weights)</a:t>
            </a:r>
          </a:p>
          <a:p>
            <a:pPr lvl="1"/>
            <a:r>
              <a:rPr lang="en-US" dirty="0"/>
              <a:t>Considerable amount of works since mid-1990s</a:t>
            </a:r>
          </a:p>
          <a:p>
            <a:pPr lvl="1"/>
            <a:r>
              <a:rPr lang="en-US" dirty="0" err="1"/>
              <a:t>Risto</a:t>
            </a:r>
            <a:r>
              <a:rPr lang="en-US" dirty="0"/>
              <a:t> </a:t>
            </a:r>
            <a:r>
              <a:rPr lang="en-US" dirty="0" err="1"/>
              <a:t>Miikkaulinen</a:t>
            </a:r>
            <a:r>
              <a:rPr lang="en-US" dirty="0"/>
              <a:t> (Finnish-American, U. of Texas)</a:t>
            </a:r>
          </a:p>
          <a:p>
            <a:pPr lvl="1"/>
            <a:r>
              <a:rPr lang="en-US" dirty="0"/>
              <a:t>Group at University of Coimbra (Portugal)</a:t>
            </a:r>
          </a:p>
          <a:p>
            <a:endParaRPr lang="en-US" dirty="0"/>
          </a:p>
          <a:p>
            <a:r>
              <a:rPr lang="en-US" dirty="0"/>
              <a:t>Summary of a few papers</a:t>
            </a:r>
          </a:p>
          <a:p>
            <a:pPr lvl="1"/>
            <a:r>
              <a:rPr lang="en-US" i="1" dirty="0"/>
              <a:t>Evolving Neural Networks through Augmenting Topologies </a:t>
            </a:r>
            <a:r>
              <a:rPr lang="en-US" dirty="0"/>
              <a:t>(Stanley and </a:t>
            </a:r>
            <a:r>
              <a:rPr lang="en-US" dirty="0" err="1"/>
              <a:t>Miikkulainen</a:t>
            </a:r>
            <a:r>
              <a:rPr lang="en-US" dirty="0"/>
              <a:t>, 2002)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486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41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</a:t>
              </a:r>
              <a:r>
                <a:rPr lang="en-US" sz="1400" b="1" dirty="0"/>
                <a:t>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Evaluate</a:t>
              </a:r>
              <a:r>
                <a:rPr lang="en-US" sz="1400" dirty="0"/>
                <a:t>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20" name="Flèche vers le bas 19"/>
          <p:cNvSpPr/>
          <p:nvPr/>
        </p:nvSpPr>
        <p:spPr>
          <a:xfrm>
            <a:off x="7863840" y="2743200"/>
            <a:ext cx="402336" cy="923544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vers le bas 20"/>
          <p:cNvSpPr/>
          <p:nvPr/>
        </p:nvSpPr>
        <p:spPr>
          <a:xfrm rot="4439629">
            <a:off x="4738836" y="1344358"/>
            <a:ext cx="402336" cy="3774366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Evaluations are </a:t>
            </a:r>
            <a:r>
              <a:rPr lang="en-US" b="1" dirty="0"/>
              <a:t>(VERY)</a:t>
            </a:r>
            <a:r>
              <a:rPr lang="en-US" dirty="0"/>
              <a:t> </a:t>
            </a:r>
            <a:r>
              <a:rPr lang="en-US" b="1" dirty="0"/>
              <a:t>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547163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</a:t>
              </a:r>
              <a:r>
                <a:rPr lang="en-US" sz="1400" b="1" dirty="0"/>
                <a:t>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Evaluate</a:t>
              </a:r>
              <a:r>
                <a:rPr lang="en-US" sz="1400" dirty="0"/>
                <a:t>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20" name="Flèche vers le bas 19"/>
          <p:cNvSpPr/>
          <p:nvPr/>
        </p:nvSpPr>
        <p:spPr>
          <a:xfrm>
            <a:off x="7863840" y="2743200"/>
            <a:ext cx="402336" cy="923544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vers le bas 20"/>
          <p:cNvSpPr/>
          <p:nvPr/>
        </p:nvSpPr>
        <p:spPr>
          <a:xfrm rot="4439629">
            <a:off x="4738836" y="1344358"/>
            <a:ext cx="402336" cy="3774366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Evaluations are </a:t>
            </a:r>
            <a:r>
              <a:rPr lang="en-US" b="1" dirty="0"/>
              <a:t>(VERY)</a:t>
            </a:r>
            <a:r>
              <a:rPr lang="en-US" dirty="0"/>
              <a:t> </a:t>
            </a:r>
            <a:r>
              <a:rPr lang="en-US" b="1" dirty="0"/>
              <a:t>COMPUTATIONALLY EXPENSIVE</a:t>
            </a:r>
          </a:p>
        </p:txBody>
      </p:sp>
      <p:sp>
        <p:nvSpPr>
          <p:cNvPr id="3" name="Vague 2">
            <a:extLst>
              <a:ext uri="{FF2B5EF4-FFF2-40B4-BE49-F238E27FC236}">
                <a16:creationId xmlns:a16="http://schemas.microsoft.com/office/drawing/2014/main" id="{6B674DD5-9A01-400C-967F-F0AB47756243}"/>
              </a:ext>
            </a:extLst>
          </p:cNvPr>
          <p:cNvSpPr/>
          <p:nvPr/>
        </p:nvSpPr>
        <p:spPr>
          <a:xfrm>
            <a:off x="9317736" y="1558621"/>
            <a:ext cx="2955963" cy="1509622"/>
          </a:xfrm>
          <a:prstGeom prst="wave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Assess performance in a </a:t>
            </a:r>
            <a:r>
              <a:rPr lang="it-IT" b="1" dirty="0"/>
              <a:t>CROSS-VALIDATION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2475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solidFill>
              <a:srgbClr val="FFC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</a:t>
              </a:r>
              <a:r>
                <a:rPr lang="en-US" sz="1400" b="1" dirty="0"/>
                <a:t>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3" name="Flèche vers le bas 2"/>
          <p:cNvSpPr/>
          <p:nvPr/>
        </p:nvSpPr>
        <p:spPr>
          <a:xfrm rot="1761933">
            <a:off x="6265706" y="2659369"/>
            <a:ext cx="429768" cy="1074306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Depending on the representation, </a:t>
            </a:r>
            <a:r>
              <a:rPr lang="en-US" b="1" dirty="0"/>
              <a:t>PRINCIPLE OF LOCALITY</a:t>
            </a:r>
            <a:r>
              <a:rPr lang="en-US" dirty="0"/>
              <a:t> might fail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031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Defining a network topology</a:t>
            </a:r>
          </a:p>
          <a:p>
            <a:r>
              <a:rPr lang="it-IT" dirty="0"/>
              <a:t>Classical approach</a:t>
            </a:r>
          </a:p>
          <a:p>
            <a:r>
              <a:rPr lang="it-IT" dirty="0"/>
              <a:t>Reframing as an optimization problem</a:t>
            </a:r>
          </a:p>
          <a:p>
            <a:r>
              <a:rPr lang="it-IT" dirty="0"/>
              <a:t>Evolutionary algorithms</a:t>
            </a:r>
          </a:p>
          <a:p>
            <a:r>
              <a:rPr lang="it-IT" dirty="0"/>
              <a:t>Neuroevolution (NEAT, HyperNEAT, ...)</a:t>
            </a:r>
          </a:p>
          <a:p>
            <a:r>
              <a:rPr lang="it-IT" dirty="0"/>
              <a:t>Hyperparameter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65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does it REALLY work?</a:t>
            </a:r>
          </a:p>
          <a:p>
            <a:pPr lvl="1"/>
            <a:r>
              <a:rPr lang="en-US" dirty="0"/>
              <a:t>In other words, is it competitive with human design?</a:t>
            </a:r>
          </a:p>
          <a:p>
            <a:pPr lvl="1"/>
            <a:r>
              <a:rPr lang="en-US" dirty="0"/>
              <a:t>There is some evidence that yes, it does 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HUMIES 2022 (Human-Competitive Awards)</a:t>
            </a:r>
          </a:p>
          <a:p>
            <a:pPr lvl="1"/>
            <a:r>
              <a:rPr lang="en-US" dirty="0">
                <a:hlinkClick r:id="rId2"/>
              </a:rPr>
              <a:t>https://human-competitive.org/</a:t>
            </a:r>
            <a:endParaRPr lang="en-US" dirty="0"/>
          </a:p>
          <a:p>
            <a:pPr lvl="1"/>
            <a:r>
              <a:rPr lang="en-US" dirty="0" err="1"/>
              <a:t>Miikkulainen</a:t>
            </a:r>
            <a:r>
              <a:rPr lang="en-US" dirty="0"/>
              <a:t> et al., </a:t>
            </a:r>
            <a:r>
              <a:rPr lang="en-US" i="1" dirty="0"/>
              <a:t>Evaluating Medical Aesthetics Treatments through Evolved Age-Estimation Models, </a:t>
            </a:r>
            <a:r>
              <a:rPr lang="en-US" dirty="0"/>
              <a:t>GECCO 2021</a:t>
            </a:r>
          </a:p>
          <a:p>
            <a:pPr lvl="1"/>
            <a:r>
              <a:rPr lang="en-US" dirty="0"/>
              <a:t>Better results than human-designed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5259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network topology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a (deep) neural network for a task</a:t>
            </a:r>
          </a:p>
          <a:p>
            <a:r>
              <a:rPr lang="en-US" dirty="0"/>
              <a:t>Lots of (hyper-)parameters to decide:</a:t>
            </a:r>
          </a:p>
          <a:p>
            <a:pPr lvl="1"/>
            <a:r>
              <a:rPr lang="en-US" dirty="0"/>
              <a:t>Number of layers</a:t>
            </a:r>
          </a:p>
          <a:p>
            <a:pPr lvl="1"/>
            <a:r>
              <a:rPr lang="en-US" dirty="0"/>
              <a:t>Number of neurons/units per layer </a:t>
            </a:r>
          </a:p>
          <a:p>
            <a:pPr lvl="1"/>
            <a:r>
              <a:rPr lang="en-US" dirty="0"/>
              <a:t>Type of layers (Convolutional, </a:t>
            </a:r>
            <a:r>
              <a:rPr lang="en-US" dirty="0" err="1"/>
              <a:t>MaxPooling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Activation function (</a:t>
            </a:r>
            <a:r>
              <a:rPr lang="en-US" dirty="0" err="1"/>
              <a:t>tanh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Leaky </a:t>
            </a:r>
            <a:r>
              <a:rPr lang="en-US" dirty="0" err="1"/>
              <a:t>ReLu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Optimizer (ADAM,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Parameters (!) of the optimizer (learning rate, …)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0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literature and copy a topology used for similar task</a:t>
            </a:r>
          </a:p>
          <a:p>
            <a:r>
              <a:rPr lang="en-US" dirty="0"/>
              <a:t>If it does not work, change it a bit until it works</a:t>
            </a:r>
          </a:p>
          <a:p>
            <a:r>
              <a:rPr lang="en-US" dirty="0"/>
              <a:t>Experiments take time, so limited amount of attempts</a:t>
            </a:r>
          </a:p>
        </p:txBody>
      </p:sp>
    </p:spTree>
    <p:extLst>
      <p:ext uri="{BB962C8B-B14F-4D97-AF65-F5344CB8AC3E}">
        <p14:creationId xmlns:p14="http://schemas.microsoft.com/office/powerpoint/2010/main" val="217679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Reframing as an optimization problem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Search space</a:t>
            </a:r>
            <a:r>
              <a:rPr lang="en-US" dirty="0"/>
              <a:t>: all possible combinations of </a:t>
            </a:r>
            <a:r>
              <a:rPr lang="en-US" dirty="0" err="1"/>
              <a:t>hyperparameters</a:t>
            </a:r>
            <a:endParaRPr lang="en-US" dirty="0"/>
          </a:p>
          <a:p>
            <a:r>
              <a:rPr lang="en-US" b="1" dirty="0"/>
              <a:t>Objective</a:t>
            </a:r>
            <a:r>
              <a:rPr lang="en-US" dirty="0"/>
              <a:t>: maximize performance on the task</a:t>
            </a:r>
          </a:p>
          <a:p>
            <a:endParaRPr lang="en-US" dirty="0"/>
          </a:p>
          <a:p>
            <a:r>
              <a:rPr lang="en-US" dirty="0"/>
              <a:t>Obvious issues:</a:t>
            </a:r>
          </a:p>
          <a:p>
            <a:pPr lvl="1"/>
            <a:r>
              <a:rPr lang="en-US" dirty="0"/>
              <a:t>Search space is Vast (cannot be explored exhaustively)</a:t>
            </a:r>
          </a:p>
          <a:p>
            <a:pPr lvl="1"/>
            <a:r>
              <a:rPr lang="en-US" dirty="0"/>
              <a:t>Search space is mixed integer/categorical/floating point</a:t>
            </a:r>
          </a:p>
          <a:p>
            <a:pPr lvl="1"/>
            <a:r>
              <a:rPr lang="en-US" dirty="0"/>
              <a:t>Search space is (very likely) not convex</a:t>
            </a:r>
          </a:p>
        </p:txBody>
      </p:sp>
    </p:spTree>
    <p:extLst>
      <p:ext uri="{BB962C8B-B14F-4D97-AF65-F5344CB8AC3E}">
        <p14:creationId xmlns:p14="http://schemas.microsoft.com/office/powerpoint/2010/main" val="74809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Reframing as an optimization problem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Architecture Search (NAS)</a:t>
            </a:r>
          </a:p>
          <a:p>
            <a:pPr lvl="1"/>
            <a:r>
              <a:rPr lang="en-US" dirty="0"/>
              <a:t>Gradient descent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Bayesian optimization</a:t>
            </a:r>
          </a:p>
          <a:p>
            <a:pPr lvl="1"/>
            <a:r>
              <a:rPr lang="en-US" dirty="0"/>
              <a:t>Focus mostly on hyperparameter values (NOT TOPOLOGY)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Elsken et al., </a:t>
            </a:r>
            <a:r>
              <a:rPr lang="en-US" i="1" dirty="0"/>
              <a:t>Neural Architecture Search: A Survey</a:t>
            </a:r>
            <a:r>
              <a:rPr lang="en-US" dirty="0"/>
              <a:t>, 2019</a:t>
            </a:r>
            <a:endParaRPr lang="en-US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0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Evolutionary algorithms (EAs) can work well in this situation!</a:t>
            </a:r>
          </a:p>
          <a:p>
            <a:pPr lvl="1"/>
            <a:r>
              <a:rPr lang="en-US" dirty="0"/>
              <a:t>Better than random</a:t>
            </a:r>
          </a:p>
          <a:p>
            <a:pPr lvl="1"/>
            <a:r>
              <a:rPr lang="en-US" dirty="0"/>
              <a:t>Usable when other techniques fail (exact, gradient-based, …)</a:t>
            </a:r>
          </a:p>
          <a:p>
            <a:pPr lvl="1"/>
            <a:r>
              <a:rPr lang="en-US" dirty="0"/>
              <a:t>Can deal with extremely complex (mixed) search spaces</a:t>
            </a:r>
          </a:p>
          <a:p>
            <a:pPr lvl="1"/>
            <a:endParaRPr lang="en-US" dirty="0"/>
          </a:p>
          <a:p>
            <a:r>
              <a:rPr lang="en-US" dirty="0"/>
              <a:t>What EAs do, in a nutshell:</a:t>
            </a:r>
          </a:p>
          <a:p>
            <a:pPr lvl="1"/>
            <a:r>
              <a:rPr lang="en-US" dirty="0"/>
              <a:t>Stochastic exploration of the search space</a:t>
            </a:r>
          </a:p>
          <a:p>
            <a:pPr lvl="1"/>
            <a:r>
              <a:rPr lang="en-US" dirty="0"/>
              <a:t>Biased towards areas with better values of cost function</a:t>
            </a:r>
          </a:p>
          <a:p>
            <a:pPr lvl="1"/>
            <a:r>
              <a:rPr lang="en-US" dirty="0"/>
              <a:t>To get values of cost function, they evaluate candidate solutions</a:t>
            </a:r>
          </a:p>
        </p:txBody>
      </p:sp>
    </p:spTree>
    <p:extLst>
      <p:ext uri="{BB962C8B-B14F-4D97-AF65-F5344CB8AC3E}">
        <p14:creationId xmlns:p14="http://schemas.microsoft.com/office/powerpoint/2010/main" val="69749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4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/>
            <p:cNvCxnSpPr>
              <a:stCxn id="4" idx="3"/>
              <a:endCxn id="6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/>
            <p:cNvCxnSpPr>
              <a:stCxn id="6" idx="3"/>
              <a:endCxn id="7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  <a:endCxn id="9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/>
            <p:cNvCxnSpPr>
              <a:stCxn id="7" idx="3"/>
              <a:endCxn id="5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/>
            <p:cNvCxnSpPr>
              <a:stCxn id="5" idx="3"/>
              <a:endCxn id="8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/>
            <p:cNvCxnSpPr>
              <a:stCxn id="8" idx="2"/>
              <a:endCxn id="6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210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</Words>
  <Application>Microsoft Office PowerPoint</Application>
  <PresentationFormat>Grand écran</PresentationFormat>
  <Paragraphs>179</Paragraphs>
  <Slides>31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Raleway</vt:lpstr>
      <vt:lpstr>Thème Office</vt:lpstr>
      <vt:lpstr>Neuroevolution and hyperparameter optimization for deep neural networks</vt:lpstr>
      <vt:lpstr>Things I want to add</vt:lpstr>
      <vt:lpstr>Outline</vt:lpstr>
      <vt:lpstr>Defining a network topology</vt:lpstr>
      <vt:lpstr>Classical approach</vt:lpstr>
      <vt:lpstr>Reframing as an optimization problem</vt:lpstr>
      <vt:lpstr>Reframing as an optimization problem</vt:lpstr>
      <vt:lpstr>Evolutionary algorithms</vt:lpstr>
      <vt:lpstr>Evolutionary algorithms</vt:lpstr>
      <vt:lpstr>Evolutionary algorithms</vt:lpstr>
      <vt:lpstr>Evolutionary algorithms: principle of locality</vt:lpstr>
      <vt:lpstr>Evolutionary algorithms</vt:lpstr>
      <vt:lpstr>Introduction to Evolutionary Computation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Evolutionary algorithms: principle of locality</vt:lpstr>
      <vt:lpstr>Evolutionary algorithms: mutation</vt:lpstr>
      <vt:lpstr>Evolutionary algorithms: crossover</vt:lpstr>
      <vt:lpstr>Evolutionary algorithms: crossover</vt:lpstr>
      <vt:lpstr>Evolutionary algorithms: crossover</vt:lpstr>
      <vt:lpstr>Neuroevolution</vt:lpstr>
      <vt:lpstr>Neuroevolution: main issues</vt:lpstr>
      <vt:lpstr>Neuroevolution: main issues</vt:lpstr>
      <vt:lpstr>Neuroevolution: main issues</vt:lpstr>
      <vt:lpstr>Neuroevolution: main issues</vt:lpstr>
      <vt:lpstr>Neuro-Evolution of Augmenting Topologies</vt:lpstr>
      <vt:lpstr>Neuro-Evolution of Augmenting Topologies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86</cp:revision>
  <dcterms:created xsi:type="dcterms:W3CDTF">2020-06-05T13:14:31Z</dcterms:created>
  <dcterms:modified xsi:type="dcterms:W3CDTF">2023-05-17T14:02:00Z</dcterms:modified>
</cp:coreProperties>
</file>